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236075"/>
  <p:embeddedFontLst>
    <p:embeddedFont>
      <p:font typeface="Playfair Display" charset="0"/>
      <p:regular r:id="rId22"/>
      <p:bold r:id="rId23"/>
      <p:italic r:id="rId24"/>
      <p:boldItalic r:id="rId25"/>
    </p:embeddedFont>
    <p:embeddedFont>
      <p:font typeface="Lato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96" y="-1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50838" y="692150"/>
            <a:ext cx="6156325" cy="3463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7094749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50838" y="692150"/>
            <a:ext cx="6156325" cy="3463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50838" y="692150"/>
            <a:ext cx="6156325" cy="3463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50838" y="692150"/>
            <a:ext cx="6156325" cy="3463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50838" y="692150"/>
            <a:ext cx="6156325" cy="3463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50838" y="692150"/>
            <a:ext cx="6156325" cy="3463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50838" y="692150"/>
            <a:ext cx="6156325" cy="3463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350838" y="692150"/>
            <a:ext cx="6156325" cy="3463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350838" y="692150"/>
            <a:ext cx="6156325" cy="3463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350838" y="692150"/>
            <a:ext cx="6156325" cy="3463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350838" y="692150"/>
            <a:ext cx="6156325" cy="3463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350838" y="692150"/>
            <a:ext cx="6156325" cy="3463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50838" y="692150"/>
            <a:ext cx="6156325" cy="3463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50838" y="692150"/>
            <a:ext cx="6156325" cy="3463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50838" y="692150"/>
            <a:ext cx="6156325" cy="3463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50838" y="692150"/>
            <a:ext cx="6156325" cy="3463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50838" y="692150"/>
            <a:ext cx="6156325" cy="3463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350838" y="692150"/>
            <a:ext cx="6156325" cy="3463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50838" y="692150"/>
            <a:ext cx="6156325" cy="3463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50838" y="692150"/>
            <a:ext cx="6156325" cy="3463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2749050" y="748800"/>
            <a:ext cx="3645900" cy="3645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2992950" y="992700"/>
            <a:ext cx="3158100" cy="3158100"/>
          </a:xfrm>
          <a:prstGeom prst="rect">
            <a:avLst/>
          </a:prstGeom>
          <a:noFill/>
          <a:ln w="28575" cap="flat" cmpd="sng">
            <a:solidFill>
              <a:schemeClr val="lt1"/>
            </a:solidFill>
            <a:prstDash val="solid"/>
            <a:miter lim="8000"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096250" y="1627200"/>
            <a:ext cx="2951400" cy="1584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Lato"/>
              <a:buNone/>
              <a:defRPr sz="3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indent="0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320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indent="0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320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indent="0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320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indent="0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320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indent="0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320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indent="0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320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indent="0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320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indent="0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320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3096363" y="3266930"/>
            <a:ext cx="2951400" cy="701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 i="0" u="none" strike="noStrike" cap="none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 i="0" u="none" strike="noStrike" cap="none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 i="0" u="none" strike="noStrike" cap="none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 i="0" u="none" strike="noStrike" cap="none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 i="0" u="none" strike="noStrike" cap="none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 i="0" u="none" strike="noStrike" cap="none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 i="0" u="none" strike="noStrike" cap="none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 i="0" u="none" strike="noStrike" cap="none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 i="0" u="none" strike="noStrike" cap="none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1233100"/>
            <a:ext cx="8520600" cy="1610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ato"/>
              <a:buNone/>
              <a:defRPr sz="100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indent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buNone/>
              <a:defRPr sz="10000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indent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buNone/>
              <a:defRPr sz="10000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indent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buNone/>
              <a:defRPr sz="10000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indent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buNone/>
              <a:defRPr sz="10000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indent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buNone/>
              <a:defRPr sz="10000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indent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buNone/>
              <a:defRPr sz="10000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indent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buNone/>
              <a:defRPr sz="10000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indent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buNone/>
              <a:defRPr sz="10000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2919450"/>
            <a:ext cx="8520600" cy="1071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143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fair Display"/>
              <a:buNone/>
              <a:defRPr sz="3200" b="1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143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509550" y="1423875"/>
            <a:ext cx="8124900" cy="1798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Lato"/>
              <a:buNone/>
              <a:defRPr sz="48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indent="0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indent="0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indent="0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indent="0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indent="0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indent="0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indent="0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indent="0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fair Display"/>
              <a:buNone/>
              <a:defRPr sz="3200" b="1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○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■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●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○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■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●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○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■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○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■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●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○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■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●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○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■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fair Display"/>
              <a:buNone/>
              <a:defRPr sz="3200" b="1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fair Display"/>
              <a:buNone/>
              <a:defRPr sz="2400" b="1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24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24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24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24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24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24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24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24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311700" y="1391378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●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○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■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●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○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■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●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○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■"/>
              <a:defRPr sz="12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dk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Lato"/>
              <a:buNone/>
              <a:defRPr sz="48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indent="0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indent="0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indent="0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indent="0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indent="0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indent="0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indent="0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indent="0">
              <a:spcBef>
                <a:spcPts val="0"/>
              </a:spcBef>
              <a:buClr>
                <a:schemeClr val="lt1"/>
              </a:buClr>
              <a:buSzPct val="1000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" name="Shape 4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265500" y="1107950"/>
            <a:ext cx="4045200" cy="168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fair Display"/>
              <a:buNone/>
              <a:defRPr sz="4200" b="1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indent="0" algn="ctr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4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indent="0" algn="ctr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4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indent="0" algn="ctr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4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indent="0" algn="ctr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4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indent="0" algn="ctr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4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indent="0" algn="ctr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4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indent="0" algn="ctr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4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indent="0" algn="ctr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4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  <a:defRPr sz="21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  <a:defRPr sz="21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  <a:defRPr sz="21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  <a:defRPr sz="21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  <a:defRPr sz="21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  <a:defRPr sz="21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  <a:defRPr sz="21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  <a:defRPr sz="21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  <a:defRPr sz="21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1143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SzPct val="100000"/>
              <a:buFont typeface="Lato"/>
              <a:buChar char="●"/>
              <a:defRPr sz="18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SzPct val="100000"/>
              <a:buFont typeface="Lato"/>
              <a:buChar char="○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SzPct val="100000"/>
              <a:buFont typeface="Lato"/>
              <a:buChar char="■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SzPct val="100000"/>
              <a:buFont typeface="Lato"/>
              <a:buChar char="●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SzPct val="100000"/>
              <a:buFont typeface="Lato"/>
              <a:buChar char="○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SzPct val="100000"/>
              <a:buFont typeface="Lato"/>
              <a:buChar char="■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SzPct val="100000"/>
              <a:buFont typeface="Lato"/>
              <a:buChar char="●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SzPct val="100000"/>
              <a:buFont typeface="Lato"/>
              <a:buChar char="○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SzPct val="100000"/>
              <a:buFont typeface="Lato"/>
              <a:buChar char="■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coral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fair Display"/>
              <a:buNone/>
              <a:defRPr sz="3200" b="1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143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●"/>
              <a:defRPr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●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○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■"/>
              <a:defRPr sz="1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63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fld id="{00000000-1234-1234-1234-123412341234}" type="slidenum">
              <a:rPr lang="en" sz="10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lang="en" sz="10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VhJ4TO8a-M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2984650" y="1627200"/>
            <a:ext cx="3236100" cy="1584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203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Lato"/>
              <a:buNone/>
            </a:pPr>
            <a:r>
              <a:rPr lang="en" sz="3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Energy Changes and Rates of Reaction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3096363" y="3266930"/>
            <a:ext cx="2951400" cy="701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marL="0" marR="0" lvl="0" indent="-203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</a:pPr>
            <a:r>
              <a:rPr lang="en" sz="3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Unit 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fair Display"/>
              <a:buNone/>
            </a:pPr>
            <a:r>
              <a:rPr lang="en" sz="3200" b="1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Example 1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322586" y="1000068"/>
            <a:ext cx="8520600" cy="1413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114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Many water heaters use the combustion of natural gas (assume methane) to heat the water in the tank. When 150.0 L of water at 10.0°C  is heated to 65.0°C, how much heat flows into the water?</a:t>
            </a:r>
          </a:p>
          <a:p>
            <a:pPr marL="0" marR="0" lvl="0" indent="-1143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endParaRPr sz="18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-1143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endParaRPr sz="18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2" name="Shape 122"/>
          <p:cNvSpPr txBox="1"/>
          <p:nvPr/>
        </p:nvSpPr>
        <p:spPr>
          <a:xfrm>
            <a:off x="1335618" y="2052683"/>
            <a:ext cx="7452600" cy="255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114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 = 150L x 1kg/L = 150 kg = 150 000 g</a:t>
            </a:r>
            <a:b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 = 4.19 J/g°C </a:t>
            </a:r>
            <a:b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ΔT = (65.0 – 10.0) = 55.0°C </a:t>
            </a:r>
          </a:p>
          <a:p>
            <a:pPr marL="0" marR="0" lvl="0" indent="-1143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1800" b="1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Q = mcΔT</a:t>
            </a:r>
            <a: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/>
            </a:r>
            <a:b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= (150 000) x (4.19) x (55.0)</a:t>
            </a:r>
            <a:b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= 34 567 500 J  </a:t>
            </a:r>
            <a:r>
              <a:rPr lang="en" sz="1800" b="0" i="1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or</a:t>
            </a:r>
            <a: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 3.46 x 10</a:t>
            </a:r>
            <a:r>
              <a:rPr lang="en" sz="1800" b="0" i="0" u="none" strike="noStrike" cap="none" baseline="30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7</a:t>
            </a:r>
            <a: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J   </a:t>
            </a:r>
            <a:r>
              <a:rPr lang="en" sz="1800" b="0" i="1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or</a:t>
            </a:r>
            <a: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 </a:t>
            </a:r>
            <a:r>
              <a:rPr lang="en" sz="1800" b="1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3.46 x 10</a:t>
            </a:r>
            <a:r>
              <a:rPr lang="en" sz="1800" b="1" i="0" u="none" strike="noStrike" cap="none" baseline="30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4</a:t>
            </a:r>
            <a:r>
              <a:rPr lang="en" sz="1800" b="1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kJ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fair Display"/>
              <a:buNone/>
            </a:pPr>
            <a:r>
              <a:rPr lang="en" sz="3200" b="1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Example 2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311700" y="1032725"/>
            <a:ext cx="8520600" cy="1413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114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If 25.0 g of aluminum cools from 310°C to 37°C, how many joules of heat energy are lost by the sample?</a:t>
            </a:r>
          </a:p>
          <a:p>
            <a:pPr marL="0" marR="0" lvl="0" indent="-1143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endParaRPr sz="18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-1143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endParaRPr sz="18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9" name="Shape 129"/>
          <p:cNvSpPr txBox="1"/>
          <p:nvPr/>
        </p:nvSpPr>
        <p:spPr>
          <a:xfrm>
            <a:off x="1379700" y="1816648"/>
            <a:ext cx="7452600" cy="2753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114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 = 25.0 g</a:t>
            </a:r>
            <a:b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 = 0.897 J/g°C </a:t>
            </a:r>
            <a:b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ΔT = 37 – 310 = –273℃</a:t>
            </a:r>
          </a:p>
          <a:p>
            <a:pPr marL="0" marR="0" lvl="0" indent="-1143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1800" b="1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Q =mcΔT</a:t>
            </a:r>
            <a: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/>
            </a:r>
            <a:b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= (25.0) x (0.897) x (–273℃)</a:t>
            </a:r>
            <a:b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= –6122.025 J</a:t>
            </a:r>
            <a:b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= –6.12 kJ</a:t>
            </a:r>
          </a:p>
          <a:p>
            <a:pPr marL="0" marR="0" lvl="0" indent="-1143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Lato"/>
              <a:buNone/>
            </a:pPr>
            <a:r>
              <a:rPr lang="en" sz="18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* Negative sign indicates loss of energy</a:t>
            </a:r>
          </a:p>
          <a:p>
            <a:pPr marL="0" marR="0" lvl="0" indent="-1143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fair Display"/>
              <a:buNone/>
            </a:pPr>
            <a:r>
              <a:rPr lang="en" sz="3200" b="1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Example 3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311700" y="1152468"/>
            <a:ext cx="8520600" cy="1413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Calculate the </a:t>
            </a:r>
            <a:r>
              <a:rPr lang="en" sz="2400" b="1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molar heat capacity (C)</a:t>
            </a: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of water (J/mol•°C) </a:t>
            </a:r>
          </a:p>
          <a:p>
            <a:pPr marL="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…. vs. specific heat capacity (J/ g•℃)</a:t>
            </a:r>
          </a:p>
        </p:txBody>
      </p:sp>
      <p:sp>
        <p:nvSpPr>
          <p:cNvPr id="136" name="Shape 136"/>
          <p:cNvSpPr txBox="1"/>
          <p:nvPr/>
        </p:nvSpPr>
        <p:spPr>
          <a:xfrm>
            <a:off x="1194643" y="2076232"/>
            <a:ext cx="7452600" cy="2853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152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*RECALL:</a:t>
            </a:r>
            <a:r>
              <a:rPr lang="en" sz="24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 = n x M</a:t>
            </a: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….. </a:t>
            </a:r>
          </a:p>
          <a:p>
            <a:pPr marL="0" marR="0" lvl="0" indent="-152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2400" b="1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 = c x M</a:t>
            </a:r>
          </a:p>
          <a:p>
            <a:pPr marL="0" marR="0" lvl="0" indent="-1524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 = (4.19 J / </a:t>
            </a:r>
            <a:r>
              <a:rPr lang="en" sz="2400" b="1" i="0" u="none" strike="sng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g</a:t>
            </a: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•℃) (18.02 </a:t>
            </a:r>
            <a:r>
              <a:rPr lang="en" sz="2400" b="1" i="0" u="none" strike="sng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g</a:t>
            </a: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/mol)</a:t>
            </a:r>
          </a:p>
          <a:p>
            <a:pPr marL="0" marR="0" lvl="0" indent="-1524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    = 75.5 J / mol•℃</a:t>
            </a:r>
          </a:p>
          <a:p>
            <a:pPr marL="0" marR="0" lvl="0" indent="-1524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24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165650" y="211200"/>
            <a:ext cx="8862600" cy="473091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152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The  </a:t>
            </a: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total energy of a system </a:t>
            </a: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is equal to the </a:t>
            </a:r>
            <a:r>
              <a:rPr lang="en" sz="2400" b="1" i="0" u="sng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sum</a:t>
            </a: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of the </a:t>
            </a: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potential and kinetic energy </a:t>
            </a: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of all species in the system.</a:t>
            </a:r>
          </a:p>
          <a:p>
            <a: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2000" b="1" i="0" u="sng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Kinetic Energy</a:t>
            </a:r>
          </a:p>
          <a:p>
            <a:pPr marL="914400" marR="0" lvl="1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○"/>
            </a:pPr>
            <a:r>
              <a:rPr lang="en" sz="20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moving electrons in atoms</a:t>
            </a:r>
          </a:p>
          <a:p>
            <a:pPr marL="914400" marR="0" lvl="1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○"/>
            </a:pPr>
            <a:r>
              <a:rPr lang="en" sz="20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vibration, rotation and translation of atoms and molecules</a:t>
            </a:r>
          </a:p>
          <a:p>
            <a: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2000" b="1" i="0" u="sng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Potential Energy</a:t>
            </a:r>
          </a:p>
          <a:p>
            <a:pPr marL="914400" marR="0" lvl="1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○"/>
            </a:pPr>
            <a:r>
              <a:rPr lang="en" sz="20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nuclear potential energy of protons and neutrons</a:t>
            </a:r>
          </a:p>
          <a:p>
            <a:pPr marL="914400" marR="0" lvl="1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○"/>
            </a:pPr>
            <a:r>
              <a:rPr lang="en" sz="20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bond energy (stored energy)</a:t>
            </a:r>
          </a:p>
          <a:p>
            <a:pPr marL="914400" marR="0" lvl="1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○"/>
            </a:pPr>
            <a:r>
              <a:rPr lang="en" sz="20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intra and intermolecular forces</a:t>
            </a:r>
          </a:p>
          <a:p>
            <a:pPr marL="358775" marR="0" lvl="1" indent="-3206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endParaRPr sz="600" b="0" i="0" u="none" strike="noStrike" cap="non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358775" marR="0" lvl="1" indent="-4349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20000"/>
              <a:buFont typeface="Lato"/>
              <a:buNone/>
            </a:pPr>
            <a:r>
              <a:rPr lang="en" sz="2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	</a:t>
            </a: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It is </a:t>
            </a: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not possible </a:t>
            </a: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to measure all of these energies for a system!</a:t>
            </a:r>
          </a:p>
          <a:p>
            <a:pPr marL="914400" marR="0" lvl="1" indent="-508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endParaRPr sz="20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-1524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endParaRPr sz="24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311700" y="273318"/>
            <a:ext cx="8520600" cy="1578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Instead, we study the energy absorbed or released to the surroundings during a </a:t>
            </a: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change</a:t>
            </a: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in the system – the </a:t>
            </a: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change in enthalpy, “ΔH” (i.e. difference in energy between reactants and products).</a:t>
            </a:r>
          </a:p>
          <a:p>
            <a:pPr marL="0" marR="0" lvl="0" indent="-127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20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		</a:t>
            </a:r>
          </a:p>
          <a:p>
            <a:pPr marL="0" marR="0" lvl="0" indent="-127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endParaRPr sz="20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47" name="Shape 147"/>
          <p:cNvPicPr preferRelativeResize="0"/>
          <p:nvPr/>
        </p:nvPicPr>
        <p:blipFill rotWithShape="1">
          <a:blip r:embed="rId3">
            <a:alphaModFix/>
          </a:blip>
          <a:srcRect l="5007" t="11119" r="4918"/>
          <a:stretch/>
        </p:blipFill>
        <p:spPr>
          <a:xfrm>
            <a:off x="333472" y="1905001"/>
            <a:ext cx="5078106" cy="3056328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Shape 148"/>
          <p:cNvSpPr txBox="1"/>
          <p:nvPr/>
        </p:nvSpPr>
        <p:spPr>
          <a:xfrm>
            <a:off x="5622718" y="1960100"/>
            <a:ext cx="3227367" cy="292758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n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This example of </a:t>
            </a:r>
            <a:r>
              <a:rPr lang="en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exothermic change </a:t>
            </a:r>
            <a:r>
              <a:rPr lang="en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shows that the change in potential energy of the system (ΔH) equals the change in kinetic energy of the surroundings (Q).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311700" y="293378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fair Display"/>
              <a:buNone/>
            </a:pPr>
            <a:r>
              <a:rPr lang="en" sz="3200" b="1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Enthalpy</a:t>
            </a:r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311699" y="902104"/>
            <a:ext cx="8658129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“H”</a:t>
            </a: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The </a:t>
            </a:r>
            <a:r>
              <a:rPr lang="en" sz="2400" b="1" i="1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heat content </a:t>
            </a: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of the system.</a:t>
            </a: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H= E + PV (total energy of the system + pressure • volume</a:t>
            </a: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)</a:t>
            </a: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It is not possible to measure the total enthalpy of a system, but it is possible to measure the change in the enthalpy of a system.</a:t>
            </a: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∆H= ∆E + ∆(PV ); where ∆(PV ) is work done by the reaction  on the surroundings.</a:t>
            </a:r>
          </a:p>
          <a:p>
            <a:pPr marL="0" marR="0" lvl="0" indent="-1143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endParaRPr sz="18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endParaRPr sz="18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endParaRPr sz="18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endParaRPr sz="18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fair Display"/>
              <a:buNone/>
            </a:pPr>
            <a:r>
              <a:rPr lang="en" sz="3200" b="1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Measuring Enthalpy Changes</a:t>
            </a:r>
          </a:p>
        </p:txBody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In an open beaker in a laboratory, we assume that there is no change in pressure or volume.  Therefore, </a:t>
            </a: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∆(PV ) = 0.</a:t>
            </a: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∆H = ∆E = Q</a:t>
            </a: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; the heat exchanged between the system and the surroundings is equal to the enthalpy change of the system.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fair Display"/>
              <a:buNone/>
            </a:pPr>
            <a:r>
              <a:rPr lang="en" sz="3200" b="1" i="0" u="sng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The Second Law of Thermodynamics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300815" y="1119818"/>
            <a:ext cx="3664192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2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When 2 objects are in thermal contact, heat is always transferred  from the object at a </a:t>
            </a:r>
            <a:r>
              <a:rPr lang="en" sz="20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higher</a:t>
            </a:r>
            <a:r>
              <a:rPr lang="en" sz="2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temperature to the object at a </a:t>
            </a:r>
            <a:r>
              <a:rPr lang="en" sz="20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lower</a:t>
            </a:r>
            <a:r>
              <a:rPr lang="en" sz="2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temperature, until the 2 objects are at the </a:t>
            </a:r>
            <a:r>
              <a:rPr lang="en" sz="20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same</a:t>
            </a:r>
            <a:r>
              <a:rPr lang="en" sz="2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temperature (= “</a:t>
            </a:r>
            <a:r>
              <a:rPr lang="en" sz="20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thermal equilibrium</a:t>
            </a:r>
            <a:r>
              <a:rPr lang="en" sz="2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”).</a:t>
            </a:r>
          </a:p>
          <a:p>
            <a:pPr marL="0" marR="0" lvl="0" indent="-127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2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*Textbook- p.283</a:t>
            </a:r>
          </a:p>
        </p:txBody>
      </p:sp>
      <p:pic>
        <p:nvPicPr>
          <p:cNvPr id="167" name="Shape 167" descr="Image result for second law of thermodynamics heat transfer"/>
          <p:cNvPicPr preferRelativeResize="0"/>
          <p:nvPr/>
        </p:nvPicPr>
        <p:blipFill rotWithShape="1">
          <a:blip r:embed="rId3">
            <a:alphaModFix/>
          </a:blip>
          <a:srcRect t="13956"/>
          <a:stretch/>
        </p:blipFill>
        <p:spPr>
          <a:xfrm>
            <a:off x="3940629" y="1197429"/>
            <a:ext cx="5072319" cy="32745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fair Display"/>
              <a:buNone/>
            </a:pPr>
            <a:r>
              <a:rPr lang="en" sz="3200" b="1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Professor Dave Explains….Thermochem!</a:t>
            </a:r>
          </a:p>
        </p:txBody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1800" b="0" i="0" u="sng" strike="noStrike" cap="none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https://www.youtube.com/watch?v=ZVhJ4TO8a-M</a:t>
            </a: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endParaRPr sz="18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fair Display"/>
              <a:buNone/>
            </a:pPr>
            <a:r>
              <a:rPr lang="en" sz="3600" b="1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Homework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311700" y="1140044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457200" marR="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30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Read 5.1- p. 278-290</a:t>
            </a:r>
          </a:p>
          <a:p>
            <a:pPr marL="457200" marR="0" lvl="0" indent="-4191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30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Do p. 281 #2, 4-6;   p. 291 #1, 5, 6, 10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300814" y="140979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fair Display"/>
              <a:buNone/>
            </a:pPr>
            <a:r>
              <a:rPr lang="en" sz="3200" b="1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Thermochemistry...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289929" y="619076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152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...is the study of </a:t>
            </a: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the energy changes </a:t>
            </a: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that accompany physical or chemical changes in matter.</a:t>
            </a:r>
          </a:p>
          <a:p>
            <a:pPr marL="0" marR="0" lvl="0" indent="-1524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Changes that occur in matter can be classified as:</a:t>
            </a:r>
          </a:p>
          <a:p>
            <a: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Physical</a:t>
            </a: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(hydrogen boils at -252℃); </a:t>
            </a:r>
            <a:r>
              <a:rPr lang="en" sz="2400" b="0" i="0" u="none" strike="noStrike" cap="none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H</a:t>
            </a:r>
            <a:r>
              <a:rPr lang="en" sz="2400" b="0" i="0" u="none" strike="noStrike" cap="none" baseline="-250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lang="en" sz="2400" b="0" i="0" u="none" strike="noStrike" cap="none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2400" b="0" i="0" u="none" strike="noStrike" cap="none" baseline="-250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(l)</a:t>
            </a:r>
            <a:r>
              <a:rPr lang="en" sz="2400" b="0" i="0" u="none" strike="noStrike" cap="none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 + heat → H</a:t>
            </a:r>
            <a:r>
              <a:rPr lang="en" sz="2400" b="0" i="0" u="none" strike="noStrike" cap="none" baseline="-250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lang="en" sz="2400" b="0" i="0" u="none" strike="noStrike" cap="none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2400" b="0" i="0" u="none" strike="noStrike" cap="none" baseline="-250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(g)</a:t>
            </a:r>
          </a:p>
          <a:p>
            <a: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Chemical</a:t>
            </a: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(hydrogen burns as fuel ); </a:t>
            </a:r>
            <a:r>
              <a:rPr lang="en" sz="2400" b="0" i="0" u="none" strike="noStrike" cap="none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2H</a:t>
            </a:r>
            <a:r>
              <a:rPr lang="en" sz="2400" b="0" i="0" u="none" strike="noStrike" cap="none" baseline="-250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lang="en" sz="2400" b="0" i="0" u="none" strike="noStrike" cap="none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2400" b="0" i="0" u="none" strike="noStrike" cap="none" baseline="-250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(g)</a:t>
            </a:r>
            <a:r>
              <a:rPr lang="en" sz="2400" b="0" i="0" u="none" strike="noStrike" cap="none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 + O</a:t>
            </a:r>
            <a:r>
              <a:rPr lang="en" sz="2400" b="0" i="0" u="none" strike="noStrike" cap="none" baseline="-250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lang="en" sz="2400" b="0" i="0" u="none" strike="noStrike" cap="none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2400" b="0" i="0" u="none" strike="noStrike" cap="none" baseline="-250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(g)</a:t>
            </a:r>
            <a:r>
              <a:rPr lang="en" sz="2400" b="0" i="0" u="none" strike="noStrike" cap="none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 → 2H</a:t>
            </a:r>
            <a:r>
              <a:rPr lang="en" sz="2400" b="0" i="0" u="none" strike="noStrike" cap="none" baseline="-250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lang="en" sz="2400" b="0" i="0" u="none" strike="noStrike" cap="none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O </a:t>
            </a:r>
            <a:r>
              <a:rPr lang="en" sz="2400" b="0" i="0" u="none" strike="noStrike" cap="none" baseline="-250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(l) </a:t>
            </a:r>
            <a:r>
              <a:rPr lang="en" sz="2400" b="0" i="0" u="none" strike="noStrike" cap="none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+ heat</a:t>
            </a:r>
          </a:p>
          <a:p>
            <a:pPr marL="457200" marR="0" lvl="0" indent="-3810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2400" b="1" i="0" u="none" strike="noStrike" cap="non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Nuclear </a:t>
            </a:r>
            <a:r>
              <a:rPr lang="en" sz="2400" b="0" i="0" u="none" strike="noStrike" cap="non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(hydrogen undergoes nuclear fusion in the Sun, producing helium).</a:t>
            </a:r>
          </a:p>
          <a:p>
            <a:pPr marL="0" marR="0" lvl="0" indent="-1524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2400" b="0" i="0" u="none" strike="noStrike" cap="non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These are all accompanied by a </a:t>
            </a:r>
            <a:r>
              <a:rPr lang="en" sz="2400" b="1" i="0" u="none" strike="noStrike" cap="non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change in energy</a:t>
            </a:r>
            <a:r>
              <a:rPr lang="en" sz="2400" b="0" i="0" u="none" strike="noStrike" cap="non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.</a:t>
            </a:r>
          </a:p>
          <a:p>
            <a:pPr marL="0" marR="0" lvl="0" indent="-1524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endParaRPr sz="24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311700" y="276673"/>
            <a:ext cx="8520600" cy="4292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152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Thermal Energy (heat)</a:t>
            </a:r>
            <a:r>
              <a:rPr lang="en" sz="2400" b="1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– energy available from a substance as a result of the motion of its molecules</a:t>
            </a:r>
          </a:p>
          <a:p>
            <a:pPr marL="0" marR="0" lvl="0" indent="-1524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Temperature (T) </a:t>
            </a: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– the average </a:t>
            </a:r>
            <a:r>
              <a:rPr lang="en" sz="2400" b="0" i="0" u="sng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kinetic energy</a:t>
            </a: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of the molecules in a sample, measured in </a:t>
            </a: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°C or K</a:t>
            </a:r>
          </a:p>
          <a:p>
            <a:pPr marL="0" marR="0" lvl="0" indent="-1524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Heat (Q) </a:t>
            </a: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– amount of energy transferred between substances, measured in </a:t>
            </a: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Joules (J)</a:t>
            </a:r>
          </a:p>
          <a:p>
            <a:pPr marL="0" marR="0" lvl="0" indent="-1524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*Energy flows between substances because of their </a:t>
            </a: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difference </a:t>
            </a: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in temperature.</a:t>
            </a:r>
          </a:p>
          <a:p>
            <a:pPr marL="0" marR="0" lvl="0" indent="-1524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endParaRPr sz="24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Shape 76"/>
          <p:cNvPicPr preferRelativeResize="0"/>
          <p:nvPr/>
        </p:nvPicPr>
        <p:blipFill rotWithShape="1">
          <a:blip r:embed="rId3">
            <a:alphaModFix/>
          </a:blip>
          <a:srcRect l="9052" t="19511" r="11676" b="7189"/>
          <a:stretch/>
        </p:blipFill>
        <p:spPr>
          <a:xfrm>
            <a:off x="476175" y="840575"/>
            <a:ext cx="8169806" cy="25677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fair Display"/>
              <a:buNone/>
            </a:pPr>
            <a:r>
              <a:rPr lang="en" sz="3200" b="1" i="0" u="sng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Exothermic Reactions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release</a:t>
            </a:r>
            <a:r>
              <a:rPr lang="en" sz="2400" b="1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thermal energy</a:t>
            </a:r>
            <a:b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endParaRPr lang="en" sz="24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heat (Q) </a:t>
            </a: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flows from the </a:t>
            </a: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system</a:t>
            </a: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to the </a:t>
            </a: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surroundings</a:t>
            </a: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usually causing an increase in the temperature of the surroundings.</a:t>
            </a:r>
            <a:b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endParaRPr lang="en" sz="24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Q</a:t>
            </a: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has a </a:t>
            </a: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negative value  </a:t>
            </a: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(Q &lt; 0); i.e. losing heat from the system.</a:t>
            </a:r>
          </a:p>
          <a:p>
            <a:pPr marL="0" marR="0" lvl="0" indent="-1524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endParaRPr sz="24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fair Display"/>
              <a:buNone/>
            </a:pPr>
            <a:r>
              <a:rPr lang="en" sz="3200" b="1" i="0" u="sng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Endothermic Reactions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absorb</a:t>
            </a: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thermal energy</a:t>
            </a:r>
            <a:b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endParaRPr lang="en" sz="24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2400" b="1" i="0" u="none" strike="noStrike" cap="non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heat (Q)</a:t>
            </a:r>
            <a:r>
              <a:rPr lang="en" sz="2400" b="1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flows from the </a:t>
            </a:r>
            <a:r>
              <a:rPr lang="en" sz="2400" b="1" i="0" u="none" strike="noStrike" cap="non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surroundings</a:t>
            </a: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into the </a:t>
            </a:r>
            <a:r>
              <a:rPr lang="en" sz="2400" b="1" i="0" u="none" strike="noStrike" cap="non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system</a:t>
            </a: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usually causing a decrease in the temperature of the surroundings.</a:t>
            </a:r>
            <a:b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</a:br>
            <a:endParaRPr lang="en" sz="24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2400" b="1" i="0" u="none" strike="noStrike" cap="non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Q</a:t>
            </a: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has a </a:t>
            </a:r>
            <a:r>
              <a:rPr lang="en" sz="2400" b="1" i="0" u="none" strike="noStrike" cap="non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positive value  </a:t>
            </a:r>
            <a:r>
              <a:rPr lang="en" sz="24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(Q &gt; 0); i.e. adding heat to the system.</a:t>
            </a:r>
          </a:p>
          <a:p>
            <a:pPr marL="0" marR="0" lvl="0" indent="-1524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endParaRPr sz="24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-1524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endParaRPr sz="24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fair Display"/>
              <a:buNone/>
            </a:pPr>
            <a:r>
              <a:rPr lang="en" sz="3200" b="1" i="0" u="sng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The First Law of Thermodynamics</a:t>
            </a:r>
            <a:r>
              <a:rPr lang="en" sz="3200" b="1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	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18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The total energy of the universe remains </a:t>
            </a:r>
            <a:r>
              <a:rPr lang="en" sz="18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constant </a:t>
            </a:r>
            <a:r>
              <a:rPr lang="en" sz="18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(i.e. energy cannot be created or destroyed, only converted from one form to another).</a:t>
            </a: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18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 E</a:t>
            </a:r>
            <a:r>
              <a:rPr lang="en" sz="1800" b="1" i="0" u="none" strike="noStrike" cap="none" baseline="-25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universe</a:t>
            </a:r>
            <a:r>
              <a:rPr lang="en" sz="18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= constant  OR   ∆E</a:t>
            </a:r>
            <a:r>
              <a:rPr lang="en" sz="1800" b="1" i="0" u="none" strike="noStrike" cap="none" baseline="-25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universe</a:t>
            </a:r>
            <a:r>
              <a:rPr lang="en" sz="18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= 0</a:t>
            </a: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18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 </a:t>
            </a:r>
            <a:r>
              <a:rPr lang="en" sz="18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E</a:t>
            </a:r>
            <a:r>
              <a:rPr lang="en" sz="1800" b="1" i="0" u="none" strike="noStrike" cap="none" baseline="-25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universe</a:t>
            </a:r>
            <a:r>
              <a:rPr lang="en" sz="18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= E</a:t>
            </a:r>
            <a:r>
              <a:rPr lang="en" sz="1800" b="1" i="0" u="none" strike="noStrike" cap="none" baseline="-25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system  + </a:t>
            </a:r>
            <a:r>
              <a:rPr lang="en" sz="18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E</a:t>
            </a:r>
            <a:r>
              <a:rPr lang="en" sz="1800" b="1" i="0" u="none" strike="noStrike" cap="none" baseline="-25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surroundings</a:t>
            </a:r>
            <a:r>
              <a:rPr lang="en" sz="18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   OR    ∆E</a:t>
            </a:r>
            <a:r>
              <a:rPr lang="en" sz="1800" b="1" i="0" u="none" strike="noStrike" cap="none" baseline="-25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universe</a:t>
            </a:r>
            <a:r>
              <a:rPr lang="en" sz="18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= ∆E</a:t>
            </a:r>
            <a:r>
              <a:rPr lang="en" sz="1800" b="1" i="0" u="none" strike="noStrike" cap="none" baseline="-25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system + </a:t>
            </a:r>
            <a:r>
              <a:rPr lang="en" sz="18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∆ E</a:t>
            </a:r>
            <a:r>
              <a:rPr lang="en" sz="1800" b="1" i="0" u="none" strike="noStrike" cap="none" baseline="-25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surroundings </a:t>
            </a:r>
            <a:r>
              <a:rPr lang="en" sz="18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= 0</a:t>
            </a: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18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 ∆E </a:t>
            </a:r>
            <a:r>
              <a:rPr lang="en" sz="1800" b="1" i="0" u="none" strike="noStrike" cap="none" baseline="-25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system</a:t>
            </a:r>
            <a:r>
              <a:rPr lang="en" sz="18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=  – ∆E </a:t>
            </a:r>
            <a:r>
              <a:rPr lang="en" sz="1800" b="1" i="0" u="none" strike="noStrike" cap="none" baseline="-25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surroundings</a:t>
            </a:r>
          </a:p>
          <a:p>
            <a:pPr marL="0" marR="0" lvl="0" indent="-1143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1800" b="0" i="0" u="none" strike="noStrike" cap="non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*</a:t>
            </a:r>
            <a:r>
              <a:rPr lang="en" sz="18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For any system that gains energy, the energy must come from the surroundings; for any system that loses energy, that energy must enter the surroundings.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289929" y="837665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fair Display"/>
              <a:buNone/>
            </a:pPr>
            <a:r>
              <a:rPr lang="en" sz="3200" b="1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Calorimetry...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300815" y="1367131"/>
            <a:ext cx="8520600" cy="129986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2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… is an experimental technique used to </a:t>
            </a:r>
            <a:r>
              <a:rPr lang="en" sz="2000" b="1" i="0" u="sng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measure energy changes </a:t>
            </a:r>
            <a:r>
              <a:rPr lang="en" sz="2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in chemical systems.</a:t>
            </a:r>
          </a:p>
          <a:p>
            <a:pPr marL="0" marR="0" lvl="0" indent="-1270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2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*different substances </a:t>
            </a:r>
            <a:r>
              <a:rPr lang="en" sz="20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vary</a:t>
            </a:r>
            <a:r>
              <a:rPr lang="en" sz="2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in their ability to absorb amounts of heat.</a:t>
            </a:r>
          </a:p>
          <a:p>
            <a:pPr marL="0" marR="0" lvl="0" indent="-127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endParaRPr sz="20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322585" y="2653484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fair Display"/>
              <a:buNone/>
            </a:pPr>
            <a:r>
              <a:rPr lang="en" sz="3200" b="1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Specific Heat Capacity...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289928" y="3268696"/>
            <a:ext cx="8520600" cy="1531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2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… is the </a:t>
            </a:r>
            <a:r>
              <a:rPr lang="en" sz="20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amount of energy </a:t>
            </a:r>
            <a:r>
              <a:rPr lang="en" sz="2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required</a:t>
            </a:r>
            <a:r>
              <a:rPr lang="en" sz="20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2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to raise the temperature of </a:t>
            </a:r>
            <a:r>
              <a:rPr lang="en" sz="20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one gram of a substance</a:t>
            </a:r>
            <a:r>
              <a:rPr lang="en" sz="2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by </a:t>
            </a:r>
            <a:r>
              <a:rPr lang="en" sz="20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1°C or one K; </a:t>
            </a:r>
            <a:r>
              <a:rPr lang="en" sz="2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depends on </a:t>
            </a:r>
            <a:r>
              <a:rPr lang="en" sz="20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type of substance </a:t>
            </a:r>
            <a:r>
              <a:rPr lang="en" sz="2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and </a:t>
            </a:r>
            <a:r>
              <a:rPr lang="en" sz="20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state of substance</a:t>
            </a:r>
            <a:r>
              <a:rPr lang="en" sz="2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.   </a:t>
            </a:r>
          </a:p>
          <a:p>
            <a:pPr marL="0" marR="0" lvl="0" indent="-1270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20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(Table 5.1, p. 280 or p.743)- values recorded at SATP (25C and 100kPa)</a:t>
            </a:r>
          </a:p>
          <a:p>
            <a:pPr marL="0" marR="0" lvl="0" indent="-127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endParaRPr sz="2000" b="0" i="0" u="none" strike="noStrike" cap="non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3" name="Shape 103"/>
          <p:cNvSpPr txBox="1"/>
          <p:nvPr/>
        </p:nvSpPr>
        <p:spPr>
          <a:xfrm>
            <a:off x="300814" y="184522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fair Display"/>
              <a:buNone/>
            </a:pPr>
            <a:r>
              <a:rPr lang="en" sz="3200" b="1" i="0" u="sng" strike="noStrike" cap="none">
                <a:solidFill>
                  <a:schemeClr val="accen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Measuring Energy Absorbed or Released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fair Display"/>
              <a:buNone/>
            </a:pPr>
            <a:r>
              <a:rPr lang="en" sz="4800" b="1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		            Q= mcΔT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322587" y="2123185"/>
            <a:ext cx="8520600" cy="259032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The amount of </a:t>
            </a: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heat</a:t>
            </a: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(Q) </a:t>
            </a: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transferred depends on:</a:t>
            </a:r>
          </a:p>
          <a:p>
            <a:pPr marL="457200" marR="0" lvl="0" indent="-3810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mass of sample (</a:t>
            </a: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m</a:t>
            </a: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) measured in grams</a:t>
            </a:r>
          </a:p>
          <a:p>
            <a:pPr marL="457200" marR="0" lvl="0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temperature change (</a:t>
            </a: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ΔT</a:t>
            </a: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) measured in °C or K</a:t>
            </a:r>
          </a:p>
          <a:p>
            <a:pPr marL="457200" marR="0" lvl="0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Char char="●"/>
            </a:pP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specific heat capacity (</a:t>
            </a:r>
            <a:r>
              <a:rPr lang="en" sz="24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c</a:t>
            </a:r>
            <a:r>
              <a:rPr lang="en" sz="24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) measured in J/g•°C or J/g•K</a:t>
            </a:r>
          </a:p>
          <a:p>
            <a:pPr marL="0" marR="0" lvl="0" indent="-1524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Lato"/>
              <a:buNone/>
            </a:pPr>
            <a:endParaRPr sz="2400" b="0" i="0" u="none" strike="noStrike" cap="non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0" name="Shape 110"/>
          <p:cNvSpPr/>
          <p:nvPr/>
        </p:nvSpPr>
        <p:spPr>
          <a:xfrm>
            <a:off x="2764971" y="337458"/>
            <a:ext cx="3004500" cy="881700"/>
          </a:xfrm>
          <a:prstGeom prst="rect">
            <a:avLst/>
          </a:prstGeom>
          <a:noFill/>
          <a:ln w="508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-88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Shape 111"/>
          <p:cNvSpPr txBox="1"/>
          <p:nvPr/>
        </p:nvSpPr>
        <p:spPr>
          <a:xfrm>
            <a:off x="1317056" y="563196"/>
            <a:ext cx="860100" cy="708000"/>
          </a:xfrm>
          <a:prstGeom prst="rect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127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n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Heat (J) </a:t>
            </a:r>
          </a:p>
        </p:txBody>
      </p:sp>
      <p:sp>
        <p:nvSpPr>
          <p:cNvPr id="112" name="Shape 112"/>
          <p:cNvSpPr txBox="1"/>
          <p:nvPr/>
        </p:nvSpPr>
        <p:spPr>
          <a:xfrm>
            <a:off x="2732313" y="1338944"/>
            <a:ext cx="859972" cy="707886"/>
          </a:xfrm>
          <a:prstGeom prst="rect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127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n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Mass (g) </a:t>
            </a:r>
          </a:p>
        </p:txBody>
      </p:sp>
      <p:cxnSp>
        <p:nvCxnSpPr>
          <p:cNvPr id="113" name="Shape 113"/>
          <p:cNvCxnSpPr/>
          <p:nvPr/>
        </p:nvCxnSpPr>
        <p:spPr>
          <a:xfrm rot="10800000" flipH="1">
            <a:off x="2253342" y="914400"/>
            <a:ext cx="435429" cy="5601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stealth" w="lg" len="lg"/>
          </a:ln>
        </p:spPr>
      </p:cxnSp>
      <p:sp>
        <p:nvSpPr>
          <p:cNvPr id="114" name="Shape 114"/>
          <p:cNvSpPr txBox="1"/>
          <p:nvPr/>
        </p:nvSpPr>
        <p:spPr>
          <a:xfrm>
            <a:off x="3646715" y="1349829"/>
            <a:ext cx="2198914" cy="707886"/>
          </a:xfrm>
          <a:prstGeom prst="rect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127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n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Specific Heat Capacity (</a:t>
            </a:r>
            <a:r>
              <a:rPr lang="en" sz="2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J/g•°C)</a:t>
            </a:r>
          </a:p>
        </p:txBody>
      </p:sp>
      <p:sp>
        <p:nvSpPr>
          <p:cNvPr id="115" name="Shape 115"/>
          <p:cNvSpPr txBox="1"/>
          <p:nvPr/>
        </p:nvSpPr>
        <p:spPr>
          <a:xfrm>
            <a:off x="5900054" y="1349830"/>
            <a:ext cx="2122717" cy="707886"/>
          </a:xfrm>
          <a:prstGeom prst="rect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127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n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Change in temperature (°C)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ral">
  <a:themeElements>
    <a:clrScheme name="Coral">
      <a:dk1>
        <a:srgbClr val="F55E61"/>
      </a:dk1>
      <a:lt1>
        <a:srgbClr val="FFFFFF"/>
      </a:lt1>
      <a:dk2>
        <a:srgbClr val="5E696C"/>
      </a:dk2>
      <a:lt2>
        <a:srgbClr val="BFC7CA"/>
      </a:lt2>
      <a:accent1>
        <a:srgbClr val="1E2D31"/>
      </a:accent1>
      <a:accent2>
        <a:srgbClr val="273C42"/>
      </a:accent2>
      <a:accent3>
        <a:srgbClr val="83D061"/>
      </a:accent3>
      <a:accent4>
        <a:srgbClr val="F6CD4C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936</Words>
  <Application>Microsoft Office PowerPoint</Application>
  <PresentationFormat>On-screen Show (16:9)</PresentationFormat>
  <Paragraphs>91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Playfair Display</vt:lpstr>
      <vt:lpstr>Lato</vt:lpstr>
      <vt:lpstr>Coral</vt:lpstr>
      <vt:lpstr>Energy Changes and Rates of Reaction</vt:lpstr>
      <vt:lpstr>Thermochemistry...</vt:lpstr>
      <vt:lpstr>PowerPoint Presentation</vt:lpstr>
      <vt:lpstr>PowerPoint Presentation</vt:lpstr>
      <vt:lpstr>Exothermic Reactions</vt:lpstr>
      <vt:lpstr>Endothermic Reactions</vt:lpstr>
      <vt:lpstr>The First Law of Thermodynamics </vt:lpstr>
      <vt:lpstr>Calorimetry...</vt:lpstr>
      <vt:lpstr>              Q= mcΔT</vt:lpstr>
      <vt:lpstr>Example 1</vt:lpstr>
      <vt:lpstr>Example 2</vt:lpstr>
      <vt:lpstr>Example 3</vt:lpstr>
      <vt:lpstr>PowerPoint Presentation</vt:lpstr>
      <vt:lpstr>PowerPoint Presentation</vt:lpstr>
      <vt:lpstr>Enthalpy</vt:lpstr>
      <vt:lpstr>Measuring Enthalpy Changes</vt:lpstr>
      <vt:lpstr>The Second Law of Thermodynamics</vt:lpstr>
      <vt:lpstr>Professor Dave Explains….Thermochem!</vt:lpstr>
      <vt:lpstr>Homework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Changes and Rates of Reaction</dc:title>
  <dc:creator>Rola Wansa</dc:creator>
  <cp:lastModifiedBy>Rola Wansa   </cp:lastModifiedBy>
  <cp:revision>1</cp:revision>
  <dcterms:modified xsi:type="dcterms:W3CDTF">2017-11-15T21:48:30Z</dcterms:modified>
</cp:coreProperties>
</file>